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charset="0"/>
        <a:ea typeface="+mn-ea"/>
        <a:cs typeface="+mn-cs"/>
      </a:defRPr>
    </a:lvl1pPr>
    <a:lvl2pPr marL="457200" algn="l" rtl="0" fontAlgn="base">
      <a:spcBef>
        <a:spcPct val="0"/>
      </a:spcBef>
      <a:spcAft>
        <a:spcPct val="0"/>
      </a:spcAft>
      <a:defRPr kern="1200">
        <a:solidFill>
          <a:schemeClr val="tx1"/>
        </a:solidFill>
        <a:latin typeface="Tahoma" charset="0"/>
        <a:ea typeface="+mn-ea"/>
        <a:cs typeface="+mn-cs"/>
      </a:defRPr>
    </a:lvl2pPr>
    <a:lvl3pPr marL="914400" algn="l" rtl="0" fontAlgn="base">
      <a:spcBef>
        <a:spcPct val="0"/>
      </a:spcBef>
      <a:spcAft>
        <a:spcPct val="0"/>
      </a:spcAft>
      <a:defRPr kern="1200">
        <a:solidFill>
          <a:schemeClr val="tx1"/>
        </a:solidFill>
        <a:latin typeface="Tahoma" charset="0"/>
        <a:ea typeface="+mn-ea"/>
        <a:cs typeface="+mn-cs"/>
      </a:defRPr>
    </a:lvl3pPr>
    <a:lvl4pPr marL="1371600" algn="l" rtl="0" fontAlgn="base">
      <a:spcBef>
        <a:spcPct val="0"/>
      </a:spcBef>
      <a:spcAft>
        <a:spcPct val="0"/>
      </a:spcAft>
      <a:defRPr kern="1200">
        <a:solidFill>
          <a:schemeClr val="tx1"/>
        </a:solidFill>
        <a:latin typeface="Tahoma" charset="0"/>
        <a:ea typeface="+mn-ea"/>
        <a:cs typeface="+mn-cs"/>
      </a:defRPr>
    </a:lvl4pPr>
    <a:lvl5pPr marL="1828800" algn="l" rtl="0" fontAlgn="base">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23A4"/>
    <a:srgbClr val="E1E119"/>
    <a:srgbClr val="D723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94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782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ru-RU" altLang="ru-RU" noProof="0" smtClean="0"/>
              <a:t>Образец заголовка</a:t>
            </a:r>
          </a:p>
        </p:txBody>
      </p:sp>
      <p:sp>
        <p:nvSpPr>
          <p:cNvPr id="7782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ru-RU" altLang="ru-RU" noProof="0" smtClean="0"/>
              <a:t>Образец подзаголовка</a:t>
            </a:r>
          </a:p>
        </p:txBody>
      </p:sp>
      <p:sp>
        <p:nvSpPr>
          <p:cNvPr id="77828"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7829" name="Rectangle 5"/>
          <p:cNvSpPr>
            <a:spLocks noGrp="1" noChangeArrowheads="1"/>
          </p:cNvSpPr>
          <p:nvPr>
            <p:ph type="ftr" sz="quarter" idx="3"/>
          </p:nvPr>
        </p:nvSpPr>
        <p:spPr/>
        <p:txBody>
          <a:bodyPr/>
          <a:lstStyle>
            <a:lvl1pPr>
              <a:defRPr/>
            </a:lvl1pPr>
          </a:lstStyle>
          <a:p>
            <a:endParaRPr lang="ru-RU" altLang="ru-RU"/>
          </a:p>
        </p:txBody>
      </p:sp>
      <p:sp>
        <p:nvSpPr>
          <p:cNvPr id="77830" name="Rectangle 6"/>
          <p:cNvSpPr>
            <a:spLocks noGrp="1" noChangeArrowheads="1"/>
          </p:cNvSpPr>
          <p:nvPr>
            <p:ph type="sldNum" sz="quarter" idx="4"/>
          </p:nvPr>
        </p:nvSpPr>
        <p:spPr/>
        <p:txBody>
          <a:bodyPr/>
          <a:lstStyle>
            <a:lvl1pPr>
              <a:defRPr/>
            </a:lvl1pPr>
          </a:lstStyle>
          <a:p>
            <a:fld id="{38106208-6A4A-43F7-9EB5-9884C75E97AF}" type="slidenum">
              <a:rPr lang="ru-RU" altLang="ru-RU"/>
              <a:pPr/>
              <a:t>‹#›</a:t>
            </a:fld>
            <a:endParaRPr lang="ru-RU" altLang="ru-RU"/>
          </a:p>
        </p:txBody>
      </p:sp>
      <p:sp>
        <p:nvSpPr>
          <p:cNvPr id="77831" name="Rectangle 7"/>
          <p:cNvSpPr>
            <a:spLocks noGrp="1" noChangeArrowheads="1"/>
          </p:cNvSpPr>
          <p:nvPr>
            <p:ph type="dt" sz="quarter" idx="2"/>
          </p:nvPr>
        </p:nvSpPr>
        <p:spPr/>
        <p:txBody>
          <a:bodyPr/>
          <a:lstStyle>
            <a:lvl1pPr>
              <a:defRPr/>
            </a:lvl1pPr>
          </a:lstStyle>
          <a:p>
            <a:endParaRPr lang="ru-RU" altLang="ru-RU"/>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2327447F-3B7E-4A4A-AA1B-40838F5F1E32}" type="slidenum">
              <a:rPr lang="ru-RU" altLang="ru-RU"/>
              <a:pPr/>
              <a:t>‹#›</a:t>
            </a:fld>
            <a:endParaRPr lang="ru-RU" altLang="ru-RU"/>
          </a:p>
        </p:txBody>
      </p:sp>
    </p:spTree>
    <p:extLst>
      <p:ext uri="{BB962C8B-B14F-4D97-AF65-F5344CB8AC3E}">
        <p14:creationId xmlns:p14="http://schemas.microsoft.com/office/powerpoint/2010/main" val="3639148518"/>
      </p:ext>
    </p:extLst>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92100"/>
            <a:ext cx="2057400" cy="57277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92100"/>
            <a:ext cx="6019800" cy="57277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13B6DE68-9FB4-45AC-AFF0-FFA7EBE69F12}" type="slidenum">
              <a:rPr lang="ru-RU" altLang="ru-RU"/>
              <a:pPr/>
              <a:t>‹#›</a:t>
            </a:fld>
            <a:endParaRPr lang="ru-RU" altLang="ru-RU"/>
          </a:p>
        </p:txBody>
      </p:sp>
    </p:spTree>
    <p:extLst>
      <p:ext uri="{BB962C8B-B14F-4D97-AF65-F5344CB8AC3E}">
        <p14:creationId xmlns:p14="http://schemas.microsoft.com/office/powerpoint/2010/main" val="84858259"/>
      </p:ext>
    </p:extLst>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1B57FAE5-569C-46AD-84BC-1DA36186A827}" type="slidenum">
              <a:rPr lang="ru-RU" altLang="ru-RU"/>
              <a:pPr/>
              <a:t>‹#›</a:t>
            </a:fld>
            <a:endParaRPr lang="ru-RU" altLang="ru-RU"/>
          </a:p>
        </p:txBody>
      </p:sp>
    </p:spTree>
    <p:extLst>
      <p:ext uri="{BB962C8B-B14F-4D97-AF65-F5344CB8AC3E}">
        <p14:creationId xmlns:p14="http://schemas.microsoft.com/office/powerpoint/2010/main" val="3797525769"/>
      </p:ext>
    </p:extLst>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75184643-E49A-4DC9-A958-A0E7DC2B5F3A}" type="slidenum">
              <a:rPr lang="ru-RU" altLang="ru-RU"/>
              <a:pPr/>
              <a:t>‹#›</a:t>
            </a:fld>
            <a:endParaRPr lang="ru-RU" altLang="ru-RU"/>
          </a:p>
        </p:txBody>
      </p:sp>
    </p:spTree>
    <p:extLst>
      <p:ext uri="{BB962C8B-B14F-4D97-AF65-F5344CB8AC3E}">
        <p14:creationId xmlns:p14="http://schemas.microsoft.com/office/powerpoint/2010/main" val="3816338866"/>
      </p:ext>
    </p:extLst>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13780129-31A3-49A9-84D2-A1139714A04D}" type="slidenum">
              <a:rPr lang="ru-RU" altLang="ru-RU"/>
              <a:pPr/>
              <a:t>‹#›</a:t>
            </a:fld>
            <a:endParaRPr lang="ru-RU" altLang="ru-RU"/>
          </a:p>
        </p:txBody>
      </p:sp>
    </p:spTree>
    <p:extLst>
      <p:ext uri="{BB962C8B-B14F-4D97-AF65-F5344CB8AC3E}">
        <p14:creationId xmlns:p14="http://schemas.microsoft.com/office/powerpoint/2010/main" val="2132809967"/>
      </p:ext>
    </p:extLst>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ltLang="ru-RU"/>
          </a:p>
        </p:txBody>
      </p:sp>
      <p:sp>
        <p:nvSpPr>
          <p:cNvPr id="8" name="Нижний колонтитул 7"/>
          <p:cNvSpPr>
            <a:spLocks noGrp="1"/>
          </p:cNvSpPr>
          <p:nvPr>
            <p:ph type="ftr" sz="quarter" idx="11"/>
          </p:nvPr>
        </p:nvSpPr>
        <p:spPr/>
        <p:txBody>
          <a:bodyPr/>
          <a:lstStyle>
            <a:lvl1pPr>
              <a:defRPr/>
            </a:lvl1pPr>
          </a:lstStyle>
          <a:p>
            <a:endParaRPr lang="ru-RU" altLang="ru-RU"/>
          </a:p>
        </p:txBody>
      </p:sp>
      <p:sp>
        <p:nvSpPr>
          <p:cNvPr id="9" name="Номер слайда 8"/>
          <p:cNvSpPr>
            <a:spLocks noGrp="1"/>
          </p:cNvSpPr>
          <p:nvPr>
            <p:ph type="sldNum" sz="quarter" idx="12"/>
          </p:nvPr>
        </p:nvSpPr>
        <p:spPr/>
        <p:txBody>
          <a:bodyPr/>
          <a:lstStyle>
            <a:lvl1pPr>
              <a:defRPr/>
            </a:lvl1pPr>
          </a:lstStyle>
          <a:p>
            <a:fld id="{69887E5F-2200-4503-90B9-47A880CB7671}" type="slidenum">
              <a:rPr lang="ru-RU" altLang="ru-RU"/>
              <a:pPr/>
              <a:t>‹#›</a:t>
            </a:fld>
            <a:endParaRPr lang="ru-RU" altLang="ru-RU"/>
          </a:p>
        </p:txBody>
      </p:sp>
    </p:spTree>
    <p:extLst>
      <p:ext uri="{BB962C8B-B14F-4D97-AF65-F5344CB8AC3E}">
        <p14:creationId xmlns:p14="http://schemas.microsoft.com/office/powerpoint/2010/main" val="645806052"/>
      </p:ext>
    </p:extLst>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ltLang="ru-RU"/>
          </a:p>
        </p:txBody>
      </p:sp>
      <p:sp>
        <p:nvSpPr>
          <p:cNvPr id="4" name="Нижний колонтитул 3"/>
          <p:cNvSpPr>
            <a:spLocks noGrp="1"/>
          </p:cNvSpPr>
          <p:nvPr>
            <p:ph type="ftr" sz="quarter" idx="11"/>
          </p:nvPr>
        </p:nvSpPr>
        <p:spPr/>
        <p:txBody>
          <a:bodyPr/>
          <a:lstStyle>
            <a:lvl1pPr>
              <a:defRPr/>
            </a:lvl1pPr>
          </a:lstStyle>
          <a:p>
            <a:endParaRPr lang="ru-RU" altLang="ru-RU"/>
          </a:p>
        </p:txBody>
      </p:sp>
      <p:sp>
        <p:nvSpPr>
          <p:cNvPr id="5" name="Номер слайда 4"/>
          <p:cNvSpPr>
            <a:spLocks noGrp="1"/>
          </p:cNvSpPr>
          <p:nvPr>
            <p:ph type="sldNum" sz="quarter" idx="12"/>
          </p:nvPr>
        </p:nvSpPr>
        <p:spPr/>
        <p:txBody>
          <a:bodyPr/>
          <a:lstStyle>
            <a:lvl1pPr>
              <a:defRPr/>
            </a:lvl1pPr>
          </a:lstStyle>
          <a:p>
            <a:fld id="{198F2B74-A14E-42A5-B8E5-89EDBBD53B72}" type="slidenum">
              <a:rPr lang="ru-RU" altLang="ru-RU"/>
              <a:pPr/>
              <a:t>‹#›</a:t>
            </a:fld>
            <a:endParaRPr lang="ru-RU" altLang="ru-RU"/>
          </a:p>
        </p:txBody>
      </p:sp>
    </p:spTree>
    <p:extLst>
      <p:ext uri="{BB962C8B-B14F-4D97-AF65-F5344CB8AC3E}">
        <p14:creationId xmlns:p14="http://schemas.microsoft.com/office/powerpoint/2010/main" val="4049269069"/>
      </p:ext>
    </p:extLst>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ltLang="ru-RU"/>
          </a:p>
        </p:txBody>
      </p:sp>
      <p:sp>
        <p:nvSpPr>
          <p:cNvPr id="3" name="Нижний колонтитул 2"/>
          <p:cNvSpPr>
            <a:spLocks noGrp="1"/>
          </p:cNvSpPr>
          <p:nvPr>
            <p:ph type="ftr" sz="quarter" idx="11"/>
          </p:nvPr>
        </p:nvSpPr>
        <p:spPr/>
        <p:txBody>
          <a:bodyPr/>
          <a:lstStyle>
            <a:lvl1pPr>
              <a:defRPr/>
            </a:lvl1pPr>
          </a:lstStyle>
          <a:p>
            <a:endParaRPr lang="ru-RU" altLang="ru-RU"/>
          </a:p>
        </p:txBody>
      </p:sp>
      <p:sp>
        <p:nvSpPr>
          <p:cNvPr id="4" name="Номер слайда 3"/>
          <p:cNvSpPr>
            <a:spLocks noGrp="1"/>
          </p:cNvSpPr>
          <p:nvPr>
            <p:ph type="sldNum" sz="quarter" idx="12"/>
          </p:nvPr>
        </p:nvSpPr>
        <p:spPr/>
        <p:txBody>
          <a:bodyPr/>
          <a:lstStyle>
            <a:lvl1pPr>
              <a:defRPr/>
            </a:lvl1pPr>
          </a:lstStyle>
          <a:p>
            <a:fld id="{8CD5E065-F456-4884-94C4-D860AD78178E}" type="slidenum">
              <a:rPr lang="ru-RU" altLang="ru-RU"/>
              <a:pPr/>
              <a:t>‹#›</a:t>
            </a:fld>
            <a:endParaRPr lang="ru-RU" altLang="ru-RU"/>
          </a:p>
        </p:txBody>
      </p:sp>
    </p:spTree>
    <p:extLst>
      <p:ext uri="{BB962C8B-B14F-4D97-AF65-F5344CB8AC3E}">
        <p14:creationId xmlns:p14="http://schemas.microsoft.com/office/powerpoint/2010/main" val="280509054"/>
      </p:ext>
    </p:extLst>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AC6B0454-EF33-4061-B0ED-38FA14FADFA2}" type="slidenum">
              <a:rPr lang="ru-RU" altLang="ru-RU"/>
              <a:pPr/>
              <a:t>‹#›</a:t>
            </a:fld>
            <a:endParaRPr lang="ru-RU" altLang="ru-RU"/>
          </a:p>
        </p:txBody>
      </p:sp>
    </p:spTree>
    <p:extLst>
      <p:ext uri="{BB962C8B-B14F-4D97-AF65-F5344CB8AC3E}">
        <p14:creationId xmlns:p14="http://schemas.microsoft.com/office/powerpoint/2010/main" val="3174721879"/>
      </p:ext>
    </p:extLst>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2F599604-890D-4DC7-A527-C58107BD7A56}" type="slidenum">
              <a:rPr lang="ru-RU" altLang="ru-RU"/>
              <a:pPr/>
              <a:t>‹#›</a:t>
            </a:fld>
            <a:endParaRPr lang="ru-RU" altLang="ru-RU"/>
          </a:p>
        </p:txBody>
      </p:sp>
    </p:spTree>
    <p:extLst>
      <p:ext uri="{BB962C8B-B14F-4D97-AF65-F5344CB8AC3E}">
        <p14:creationId xmlns:p14="http://schemas.microsoft.com/office/powerpoint/2010/main" val="509813552"/>
      </p:ext>
    </p:extLst>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76803"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768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endParaRPr lang="ru-RU" altLang="ru-RU"/>
          </a:p>
        </p:txBody>
      </p:sp>
      <p:sp>
        <p:nvSpPr>
          <p:cNvPr id="768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endParaRPr lang="ru-RU" altLang="ru-RU"/>
          </a:p>
        </p:txBody>
      </p:sp>
      <p:sp>
        <p:nvSpPr>
          <p:cNvPr id="768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fld id="{0AA61CAB-E6E2-438E-8521-B5598A661790}" type="slidenum">
              <a:rPr lang="ru-RU" altLang="ru-RU"/>
              <a:pPr/>
              <a:t>‹#›</a:t>
            </a:fld>
            <a:endParaRPr lang="ru-RU" altLang="ru-RU"/>
          </a:p>
        </p:txBody>
      </p:sp>
    </p:spTree>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spd="med">
    <p:dissolve/>
  </p:transition>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charset="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Tahoma"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ru/url?sa=i&amp;rct=j&amp;q=&amp;esrc=s&amp;frm=1&amp;source=images&amp;cd=&amp;cad=rja&amp;docid=zbugljiB_G2owM&amp;tbnid=m2L7Skw6QBttCM:&amp;ved=0CAUQjRw&amp;url=http://sobory.ru/photo/?photo=108355&amp;ei=_O2mUv-LOLLb4QS1uICICg&amp;bvm=bv.57799294,d.bGE&amp;psig=AFQjCNE67H4imT6sqyeCgKHNWiMBBeD-wA&amp;ust=1386757938762776" TargetMode="Externa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google.ru/url?sa=i&amp;rct=j&amp;q=&amp;esrc=s&amp;frm=1&amp;source=images&amp;cd=&amp;cad=rja&amp;docid=_riQvczztzIUxM&amp;tbnid=4yJu7RjFkQEFCM:&amp;ved=0CAUQjRw&amp;url=http://yarsg.ucoz.ru/forum/4-437-1&amp;ei=Se2mUtbTL4TE4gTvo4HIAg&amp;bvm=bv.57799294,d.bGE&amp;psig=AFQjCNHMLfT5f-r3oMYDbY7PdCX9sebsiQ&amp;ust=1386757636278912"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idx="4294967295"/>
          </p:nvPr>
        </p:nvSpPr>
        <p:spPr>
          <a:xfrm>
            <a:off x="1476375" y="3929063"/>
            <a:ext cx="6731000" cy="1516062"/>
          </a:xfrm>
        </p:spPr>
        <p:txBody>
          <a:bodyPr anchor="t"/>
          <a:lstStyle/>
          <a:p>
            <a:r>
              <a:rPr lang="ru-RU" altLang="ru-RU" sz="5400"/>
              <a:t>ЖЕМЧУЖИНА ВОЛОГОДСКОЙ ОБЛАСТИ</a:t>
            </a:r>
          </a:p>
        </p:txBody>
      </p:sp>
      <p:sp>
        <p:nvSpPr>
          <p:cNvPr id="5" name="Текст 4"/>
          <p:cNvSpPr>
            <a:spLocks noGrp="1"/>
          </p:cNvSpPr>
          <p:nvPr>
            <p:ph type="body" idx="4294967295"/>
          </p:nvPr>
        </p:nvSpPr>
        <p:spPr>
          <a:xfrm>
            <a:off x="1187450" y="1500188"/>
            <a:ext cx="6697663" cy="1497012"/>
          </a:xfrm>
        </p:spPr>
        <p:txBody>
          <a:bodyPr anchor="b"/>
          <a:lstStyle/>
          <a:p>
            <a:pPr marL="0" indent="0" algn="ctr">
              <a:buFontTx/>
              <a:buNone/>
            </a:pPr>
            <a:r>
              <a:rPr lang="ru-RU" altLang="ru-RU" sz="7200" b="1"/>
              <a:t>Белое озеро</a:t>
            </a:r>
            <a:endParaRPr lang="ru-RU" altLang="ru-RU" sz="7200" b="1">
              <a:solidFill>
                <a:srgbClr val="898989"/>
              </a:solidFill>
            </a:endParaRPr>
          </a:p>
        </p:txBody>
      </p:sp>
      <p:pic>
        <p:nvPicPr>
          <p:cNvPr id="3" name="Odinokiy-pastuh-Melodiya-Al_piyskoy-svireli(muzbaron.com)2.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4253753" y="116632"/>
            <a:ext cx="609600" cy="609600"/>
          </a:xfrm>
          <a:prstGeom prst="rect">
            <a:avLst/>
          </a:prstGeom>
        </p:spPr>
      </p:pic>
    </p:spTree>
    <p:custDataLst>
      <p:tags r:id="rId1"/>
    </p:custData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blinds(horizontal)">
                                      <p:cBhvr>
                                        <p:cTn id="11" dur="2000"/>
                                        <p:tgtEl>
                                          <p:spTgt spid="5">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6" presetClass="emph" presetSubtype="0" fill="hold" grpId="1" nodeType="clickEffect">
                                  <p:stCondLst>
                                    <p:cond delay="0"/>
                                  </p:stCondLst>
                                  <p:childTnLst>
                                    <p:animScale>
                                      <p:cBhvr>
                                        <p:cTn id="15" dur="2000" fill="hold"/>
                                        <p:tgtEl>
                                          <p:spTgt spid="5">
                                            <p:txEl>
                                              <p:pRg st="0" end="0"/>
                                            </p:txEl>
                                          </p:spTgt>
                                        </p:tgtEl>
                                      </p:cBhvr>
                                      <p:by x="150000" y="150000"/>
                                    </p:animScale>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mph" presetSubtype="0" fill="hold" grpId="0" nodeType="clickEffect">
                                  <p:stCondLst>
                                    <p:cond delay="0"/>
                                  </p:stCondLst>
                                  <p:childTnLst>
                                    <p:animScale>
                                      <p:cBhvr>
                                        <p:cTn id="19"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23" showWhenStopped="0">
                <p:cTn id="20" repeatCount="indefinite" fill="hold" display="0">
                  <p:stCondLst>
                    <p:cond delay="indefinite"/>
                  </p:stCondLst>
                  <p:endCondLst>
                    <p:cond evt="onStopAudio" delay="0">
                      <p:tgtEl>
                        <p:sldTgt/>
                      </p:tgtEl>
                    </p:cond>
                  </p:endCondLst>
                </p:cTn>
                <p:tgtEl>
                  <p:spTgt spid="3"/>
                </p:tgtEl>
              </p:cMediaNode>
            </p:audio>
          </p:childTnLst>
        </p:cTn>
      </p:par>
    </p:tnLst>
    <p:bldLst>
      <p:bldP spid="4" grpId="0"/>
      <p:bldP spid="5" grpId="0" build="p"/>
      <p:bldP spid="5" grpI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encrypted-tbn0.gstatic.com/images?q=tbn:ANd9GcS0Wia8-73-3CooFsk4_HOFP6KkR2v89Z_QKacgY_rg8tR_HaU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944563"/>
            <a:ext cx="6384925" cy="477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2071688" y="214313"/>
            <a:ext cx="4572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ru-RU" altLang="ru-RU" sz="2400"/>
              <a:t>Церкви на Белом озере в Вологодской области — как айсберги. Их большая часть скрыта под водой. Каждый турист, проплывающий мимо на теплоходе, может стать последним, кто видит эти исчезающие святыни.</a:t>
            </a:r>
            <a:br>
              <a:rPr lang="ru-RU" altLang="ru-RU" sz="2400"/>
            </a:br>
            <a:endParaRPr lang="ru-RU" altLang="ru-RU" sz="2400"/>
          </a:p>
        </p:txBody>
      </p:sp>
      <p:pic>
        <p:nvPicPr>
          <p:cNvPr id="3" name="Рисунок 3"/>
          <p:cNvPicPr>
            <a:picLocks noChangeAspect="1" noChangeArrowheads="1"/>
          </p:cNvPicPr>
          <p:nvPr/>
        </p:nvPicPr>
        <p:blipFill>
          <a:blip r:embed="rId3" cstate="print"/>
          <a:srcRect/>
          <a:stretch>
            <a:fillRect/>
          </a:stretch>
        </p:blipFill>
        <p:spPr bwMode="auto">
          <a:xfrm>
            <a:off x="138654" y="3284986"/>
            <a:ext cx="3861817" cy="3320606"/>
          </a:xfrm>
          <a:prstGeom prst="roundRect">
            <a:avLst/>
          </a:prstGeom>
          <a:noFill/>
          <a:ln w="9525">
            <a:noFill/>
            <a:miter lim="800000"/>
            <a:headEnd/>
            <a:tailEnd/>
          </a:ln>
        </p:spPr>
      </p:pic>
      <p:pic>
        <p:nvPicPr>
          <p:cNvPr id="4" name="Рисунок 1"/>
          <p:cNvPicPr>
            <a:picLocks noChangeAspect="1" noChangeArrowheads="1"/>
          </p:cNvPicPr>
          <p:nvPr/>
        </p:nvPicPr>
        <p:blipFill>
          <a:blip r:embed="rId4" cstate="print"/>
          <a:srcRect/>
          <a:stretch>
            <a:fillRect/>
          </a:stretch>
        </p:blipFill>
        <p:spPr bwMode="auto">
          <a:xfrm>
            <a:off x="4356154" y="3284985"/>
            <a:ext cx="4319968" cy="3320606"/>
          </a:xfrm>
          <a:prstGeom prst="roundRect">
            <a:avLst/>
          </a:prstGeom>
          <a:noFill/>
          <a:ln w="9525">
            <a:noFill/>
            <a:miter lim="800000"/>
            <a:headEnd/>
            <a:tailEnd/>
          </a:ln>
        </p:spPr>
      </p:pic>
    </p:spTree>
    <p:custDataLst>
      <p:tags r:id="rId1"/>
    </p:custDataLst>
  </p:cSld>
  <p:clrMapOvr>
    <a:masterClrMapping/>
  </p:clrMapOvr>
  <p:transition spd="med">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349500"/>
            <a:ext cx="3168650"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a:spLocks noChangeArrowheads="1"/>
          </p:cNvSpPr>
          <p:nvPr/>
        </p:nvSpPr>
        <p:spPr bwMode="auto">
          <a:xfrm>
            <a:off x="4214813" y="214313"/>
            <a:ext cx="45720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ru-RU" altLang="ru-RU" sz="2400"/>
              <a:t>В просторах Белого озера разглядеть издалека силуэт церкви Рождества Христова могут только местные жители. Разрушенный храм больше похож на гигантскую скалу, возвышающуюся над водой. Но когда катер подходит почти вплотную, становится понятно, какой была эта церковь. Местами здесь еще сохранилась лепка, деревянные балки и даже фрагменты фресок. За три столетия время и вода не смогли окончательно превратить храм в руины </a:t>
            </a:r>
            <a:br>
              <a:rPr lang="ru-RU" altLang="ru-RU" sz="2400"/>
            </a:br>
            <a:endParaRPr lang="ru-RU" altLang="ru-RU" sz="2400"/>
          </a:p>
        </p:txBody>
      </p:sp>
      <p:sp>
        <p:nvSpPr>
          <p:cNvPr id="37892" name="Прямоугольник 3"/>
          <p:cNvSpPr>
            <a:spLocks noChangeArrowheads="1"/>
          </p:cNvSpPr>
          <p:nvPr/>
        </p:nvSpPr>
        <p:spPr bwMode="auto">
          <a:xfrm>
            <a:off x="214313" y="1500188"/>
            <a:ext cx="33797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ru-RU" altLang="ru-RU"/>
              <a:t>Церковь Рождества Христова</a:t>
            </a:r>
          </a:p>
        </p:txBody>
      </p:sp>
    </p:spTree>
    <p:custDataLst>
      <p:tags r:id="rId1"/>
    </p:custData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0" fill="hold"/>
                                        <p:tgtEl>
                                          <p:spTgt spid="2"/>
                                        </p:tgtEl>
                                        <p:attrNameLst>
                                          <p:attrName>ppt_x</p:attrName>
                                        </p:attrNameLst>
                                      </p:cBhvr>
                                      <p:tavLst>
                                        <p:tav tm="0">
                                          <p:val>
                                            <p:strVal val="#ppt_x"/>
                                          </p:val>
                                        </p:tav>
                                        <p:tav tm="100000">
                                          <p:val>
                                            <p:strVal val="#ppt_x"/>
                                          </p:val>
                                        </p:tav>
                                      </p:tavLst>
                                    </p:anim>
                                    <p:anim calcmode="lin" valueType="num">
                                      <p:cBhvr additive="base">
                                        <p:cTn id="13"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mph" presetSubtype="0" fill="hold" nodeType="clickEffect">
                                  <p:stCondLst>
                                    <p:cond delay="0"/>
                                  </p:stCondLst>
                                  <p:childTnLst>
                                    <p:animScale>
                                      <p:cBhvr>
                                        <p:cTn id="17"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Рисунок 1"/>
          <p:cNvPicPr>
            <a:picLocks noChangeAspect="1" noChangeArrowheads="1"/>
          </p:cNvPicPr>
          <p:nvPr/>
        </p:nvPicPr>
        <p:blipFill>
          <a:blip r:embed="rId3" cstate="print"/>
          <a:srcRect/>
          <a:stretch>
            <a:fillRect/>
          </a:stretch>
        </p:blipFill>
        <p:spPr bwMode="auto">
          <a:xfrm>
            <a:off x="833410" y="571480"/>
            <a:ext cx="7596241" cy="5697181"/>
          </a:xfrm>
          <a:prstGeom prst="roundRect">
            <a:avLst/>
          </a:prstGeom>
          <a:noFill/>
          <a:ln w="9525">
            <a:noFill/>
            <a:miter lim="800000"/>
            <a:headEnd/>
            <a:tailEnd/>
          </a:ln>
        </p:spPr>
      </p:pic>
    </p:spTree>
    <p:custDataLst>
      <p:tags r:id="rId1"/>
    </p:custData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2355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Рабочий стол\фото с фотоаппарата 2012\фото с камеры 571.jpg"/>
          <p:cNvPicPr>
            <a:picLocks noChangeAspect="1" noChangeArrowheads="1"/>
          </p:cNvPicPr>
          <p:nvPr/>
        </p:nvPicPr>
        <p:blipFill>
          <a:blip r:embed="rId2" cstate="print"/>
          <a:srcRect/>
          <a:stretch>
            <a:fillRect/>
          </a:stretch>
        </p:blipFill>
        <p:spPr bwMode="auto">
          <a:xfrm>
            <a:off x="214282" y="285728"/>
            <a:ext cx="4143375" cy="3106738"/>
          </a:xfrm>
          <a:prstGeom prst="roundRect">
            <a:avLst/>
          </a:prstGeom>
          <a:noFill/>
          <a:ln w="9525">
            <a:noFill/>
            <a:miter lim="800000"/>
            <a:headEnd/>
            <a:tailEnd/>
          </a:ln>
        </p:spPr>
      </p:pic>
      <p:sp>
        <p:nvSpPr>
          <p:cNvPr id="4" name="Прямоугольник 3"/>
          <p:cNvSpPr/>
          <p:nvPr/>
        </p:nvSpPr>
        <p:spPr>
          <a:xfrm>
            <a:off x="642938" y="3687763"/>
            <a:ext cx="7929562" cy="3140075"/>
          </a:xfrm>
          <a:prstGeom prst="rect">
            <a:avLst/>
          </a:prstGeom>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ru-RU" altLang="ru-RU" sz="2000">
                <a:solidFill>
                  <a:srgbClr val="E1E119"/>
                </a:solidFill>
              </a:rPr>
              <a:t>Озеро известно своими рыбными запасами, наиболее известен деликатесный белозерский снеток. Кормовая продуктивность и кислородный режим благоприятны для жизни многих рыб. </a:t>
            </a:r>
            <a:r>
              <a:rPr lang="ru-RU" altLang="ru-RU" sz="2000">
                <a:solidFill>
                  <a:srgbClr val="D723A4"/>
                </a:solidFill>
              </a:rPr>
              <a:t>Обитатели озера: Судак, щука, лещ, ерш, синец, чехонь, ёрш, плотва, окунь, уклея, налим, жерех, краснопёрка, ряпушка, язь, карась, линь, голавль, густера, елец, пескарь.).</a:t>
            </a:r>
            <a:r>
              <a:rPr lang="ru-RU" altLang="ru-RU" sz="2000">
                <a:solidFill>
                  <a:srgbClr val="E1E119"/>
                </a:solidFill>
              </a:rPr>
              <a:t> Самой ценной рыбой в Белом озере является судак. Белозерский судак в течение всего года практически не покидает водоёма. Его крупные скопления встречаются в северо-восточной части озера. </a:t>
            </a:r>
          </a:p>
        </p:txBody>
      </p:sp>
      <p:pic>
        <p:nvPicPr>
          <p:cNvPr id="5" name="Picture 3" descr="C:\Documents and Settings\Admin\Рабочий стол\фото с фотоаппарата 2012\фото с камеры 572.jpg"/>
          <p:cNvPicPr>
            <a:picLocks noChangeAspect="1" noChangeArrowheads="1"/>
          </p:cNvPicPr>
          <p:nvPr/>
        </p:nvPicPr>
        <p:blipFill>
          <a:blip r:embed="rId3" cstate="print"/>
          <a:srcRect/>
          <a:stretch>
            <a:fillRect/>
          </a:stretch>
        </p:blipFill>
        <p:spPr bwMode="auto">
          <a:xfrm>
            <a:off x="4572000" y="174741"/>
            <a:ext cx="4000528" cy="3181207"/>
          </a:xfrm>
          <a:prstGeom prst="roundRect">
            <a:avLst/>
          </a:prstGeom>
          <a:noFill/>
          <a:ln w="9525">
            <a:noFill/>
            <a:miter lim="800000"/>
            <a:headEnd/>
            <a:tailEnd/>
          </a:ln>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30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060575"/>
            <a:ext cx="7383462" cy="432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0" y="214313"/>
            <a:ext cx="9144000" cy="708025"/>
          </a:xfrm>
          <a:prstGeom prst="rect">
            <a:avLst/>
          </a:prstGeom>
          <a:noFill/>
          <a:ln w="9525">
            <a:noFill/>
            <a:miter lim="800000"/>
            <a:headEnd/>
            <a:tailEnd/>
          </a:ln>
        </p:spPr>
        <p:txBody>
          <a:bodyPr>
            <a:spAutoFit/>
          </a:bodyPr>
          <a:lstStyle/>
          <a:p>
            <a:pPr>
              <a:defRPr/>
            </a:pPr>
            <a:r>
              <a:rPr lang="ru-RU" sz="2000" b="1" i="1" dirty="0">
                <a:solidFill>
                  <a:schemeClr val="accent6">
                    <a:lumMod val="50000"/>
                  </a:schemeClr>
                </a:solidFill>
                <a:latin typeface="Calibri" pitchFamily="34" charset="0"/>
              </a:rPr>
              <a:t>Очень вкусная уха получается из свежевыловленной рыбы! Пальчики оближешь!!! </a:t>
            </a:r>
          </a:p>
        </p:txBody>
      </p:sp>
    </p:spTree>
    <p:custDataLst>
      <p:tags r:id="rId1"/>
    </p:custData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mph" presetSubtype="0" fill="hold" nodeType="clickEffect">
                                  <p:stCondLst>
                                    <p:cond delay="0"/>
                                  </p:stCondLst>
                                  <p:childTnLst>
                                    <p:animScale>
                                      <p:cBhvr>
                                        <p:cTn id="11" dur="2000" fill="hold"/>
                                        <p:tgtEl>
                                          <p:spTgt spid="307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Прямоугольник 1"/>
          <p:cNvSpPr>
            <a:spLocks noChangeArrowheads="1"/>
          </p:cNvSpPr>
          <p:nvPr/>
        </p:nvSpPr>
        <p:spPr bwMode="auto">
          <a:xfrm>
            <a:off x="1714500" y="214313"/>
            <a:ext cx="600075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ru-RU" altLang="ru-RU" sz="3600">
                <a:latin typeface="Calibri" pitchFamily="34" charset="0"/>
                <a:cs typeface="Times New Roman" pitchFamily="18" charset="0"/>
              </a:rPr>
              <a:t>На юго-западном берегу расположен старинный русский город Белозерск - районный центр Вологодской области</a:t>
            </a:r>
            <a:r>
              <a:rPr lang="ru-RU" altLang="ru-RU" sz="800">
                <a:latin typeface="Calibri" pitchFamily="34" charset="0"/>
                <a:cs typeface="Times New Roman" pitchFamily="18" charset="0"/>
              </a:rPr>
              <a:t>.</a:t>
            </a:r>
            <a:endParaRPr lang="ru-RU" altLang="ru-RU"/>
          </a:p>
        </p:txBody>
      </p:sp>
      <p:pic>
        <p:nvPicPr>
          <p:cNvPr id="3" name="Picture 4" descr="http://data.sobory.ru/pic/00200/00249_20111016_151658.jpg">
            <a:hlinkClick r:id="rId3"/>
          </p:cNvPr>
          <p:cNvPicPr>
            <a:picLocks noChangeAspect="1" noChangeArrowheads="1"/>
          </p:cNvPicPr>
          <p:nvPr/>
        </p:nvPicPr>
        <p:blipFill>
          <a:blip r:embed="rId4" cstate="print"/>
          <a:srcRect/>
          <a:stretch>
            <a:fillRect/>
          </a:stretch>
        </p:blipFill>
        <p:spPr bwMode="auto">
          <a:xfrm>
            <a:off x="1697271" y="3648928"/>
            <a:ext cx="5538261" cy="2969859"/>
          </a:xfrm>
          <a:prstGeom prst="roundRect">
            <a:avLst/>
          </a:prstGeom>
          <a:noFill/>
          <a:ln w="9525">
            <a:noFill/>
            <a:miter lim="800000"/>
            <a:headEnd/>
            <a:tailEnd/>
          </a:ln>
        </p:spPr>
      </p:pic>
    </p:spTree>
    <p:custDataLst>
      <p:tags r:id="rId1"/>
    </p:custData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3286125"/>
            <a:ext cx="3714750" cy="354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8" y="841375"/>
            <a:ext cx="3511550"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4857750" y="571500"/>
            <a:ext cx="40005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ru-RU" altLang="ru-RU" sz="2400" b="1">
                <a:latin typeface="Calibri" pitchFamily="34" charset="0"/>
              </a:rPr>
              <a:t>Берега озера низкие лесные, иногда заболоченные. Леса богаты грибами и ягодами!</a:t>
            </a:r>
            <a:endParaRPr lang="ru-RU" altLang="ru-RU" sz="2400">
              <a:latin typeface="Calibri" pitchFamily="34" charset="0"/>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s4638.vk.me/u66467776/video/l_ac43f903.jpg"/>
          <p:cNvPicPr>
            <a:picLocks noChangeAspect="1" noChangeArrowheads="1"/>
          </p:cNvPicPr>
          <p:nvPr/>
        </p:nvPicPr>
        <p:blipFill>
          <a:blip r:embed="rId2" cstate="print"/>
          <a:srcRect/>
          <a:stretch>
            <a:fillRect/>
          </a:stretch>
        </p:blipFill>
        <p:spPr bwMode="auto">
          <a:xfrm>
            <a:off x="1714480" y="2894829"/>
            <a:ext cx="5153921" cy="3865443"/>
          </a:xfrm>
          <a:prstGeom prst="roundRect">
            <a:avLst/>
          </a:prstGeom>
          <a:noFill/>
        </p:spPr>
      </p:pic>
      <p:sp>
        <p:nvSpPr>
          <p:cNvPr id="44035" name="TextBox 3"/>
          <p:cNvSpPr txBox="1">
            <a:spLocks noChangeArrowheads="1"/>
          </p:cNvSpPr>
          <p:nvPr/>
        </p:nvSpPr>
        <p:spPr bwMode="auto">
          <a:xfrm>
            <a:off x="1714500" y="928688"/>
            <a:ext cx="564356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ru-RU" altLang="ru-RU" sz="3600"/>
              <a:t>Василий Шукшин снимал фильм «Калина красная на Белозерской земле» </a:t>
            </a:r>
          </a:p>
        </p:txBody>
      </p:sp>
    </p:spTree>
  </p:cSld>
  <p:clrMapOvr>
    <a:masterClrMapping/>
  </p:clrMapOvr>
  <p:transition spd="med">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C:\Documents and Settings\Admin\Рабочий стол\фото с фотоаппарата 2012\фото с камеры 570.jpg"/>
          <p:cNvPicPr>
            <a:picLocks noChangeAspect="1" noChangeArrowheads="1"/>
          </p:cNvPicPr>
          <p:nvPr/>
        </p:nvPicPr>
        <p:blipFill>
          <a:blip r:embed="rId2" cstate="print"/>
          <a:srcRect/>
          <a:stretch>
            <a:fillRect/>
          </a:stretch>
        </p:blipFill>
        <p:spPr bwMode="auto">
          <a:xfrm>
            <a:off x="5076825" y="3644900"/>
            <a:ext cx="3902075" cy="2925763"/>
          </a:xfrm>
          <a:prstGeom prst="roundRect">
            <a:avLst/>
          </a:prstGeom>
          <a:noFill/>
          <a:ln w="9525">
            <a:noFill/>
            <a:miter lim="800000"/>
            <a:headEnd/>
            <a:tailEnd/>
          </a:ln>
        </p:spPr>
      </p:pic>
      <p:pic>
        <p:nvPicPr>
          <p:cNvPr id="26626" name="Picture 2"/>
          <p:cNvPicPr>
            <a:picLocks noChangeAspect="1" noChangeArrowheads="1"/>
          </p:cNvPicPr>
          <p:nvPr/>
        </p:nvPicPr>
        <p:blipFill>
          <a:blip r:embed="rId3" cstate="print"/>
          <a:srcRect/>
          <a:stretch>
            <a:fillRect/>
          </a:stretch>
        </p:blipFill>
        <p:spPr bwMode="auto">
          <a:xfrm>
            <a:off x="214313" y="214313"/>
            <a:ext cx="3902075" cy="2925762"/>
          </a:xfrm>
          <a:prstGeom prst="roundRect">
            <a:avLst/>
          </a:prstGeom>
          <a:noFill/>
          <a:ln w="9525">
            <a:noFill/>
            <a:miter lim="800000"/>
            <a:headEnd/>
            <a:tailEnd/>
          </a:ln>
        </p:spPr>
      </p:pic>
      <p:sp>
        <p:nvSpPr>
          <p:cNvPr id="45060" name="Rectangle 3"/>
          <p:cNvSpPr>
            <a:spLocks noChangeArrowheads="1"/>
          </p:cNvSpPr>
          <p:nvPr/>
        </p:nvSpPr>
        <p:spPr bwMode="auto">
          <a:xfrm>
            <a:off x="214313" y="3275013"/>
            <a:ext cx="478948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ru-RU" altLang="ru-RU" sz="2400"/>
              <a:t>Озеро Белое – прекрасное место отдыха с семьей. Здесь рыбачат, охотятся, устраивают различные праздники, турпоходы круглый год: и зимой, и летом, и просто наслаждаются вопиющей красотой природы!</a:t>
            </a:r>
          </a:p>
        </p:txBody>
      </p:sp>
      <p:pic>
        <p:nvPicPr>
          <p:cNvPr id="5" name="Picture 10" descr="http://cs309426.vk.me/v309426460/1947/FSfKwK0Mx8k.jpg"/>
          <p:cNvPicPr>
            <a:picLocks noChangeAspect="1" noChangeArrowheads="1"/>
          </p:cNvPicPr>
          <p:nvPr/>
        </p:nvPicPr>
        <p:blipFill>
          <a:blip r:embed="rId4" cstate="print"/>
          <a:srcRect/>
          <a:stretch>
            <a:fillRect/>
          </a:stretch>
        </p:blipFill>
        <p:spPr bwMode="auto">
          <a:xfrm>
            <a:off x="4929190" y="357166"/>
            <a:ext cx="3735522" cy="2800351"/>
          </a:xfrm>
          <a:prstGeom prst="roundRect">
            <a:avLst/>
          </a:prstGeom>
          <a:noFill/>
          <a:ln w="9525">
            <a:noFill/>
            <a:miter lim="800000"/>
            <a:headEnd/>
            <a:tailEnd/>
          </a:ln>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2000" fill="hold"/>
                                        <p:tgtEl>
                                          <p:spTgt spid="26626"/>
                                        </p:tgtEl>
                                        <p:attrNameLst>
                                          <p:attrName>ppt_x</p:attrName>
                                        </p:attrNameLst>
                                      </p:cBhvr>
                                      <p:tavLst>
                                        <p:tav tm="0">
                                          <p:val>
                                            <p:strVal val="#ppt_x"/>
                                          </p:val>
                                        </p:tav>
                                        <p:tav tm="100000">
                                          <p:val>
                                            <p:strVal val="#ppt_x"/>
                                          </p:val>
                                        </p:tav>
                                      </p:tavLst>
                                    </p:anim>
                                    <p:anim calcmode="lin" valueType="num">
                                      <p:cBhvr additive="base">
                                        <p:cTn id="8" dur="2000" fill="hold"/>
                                        <p:tgtEl>
                                          <p:spTgt spid="266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ppt_x"/>
                                          </p:val>
                                        </p:tav>
                                        <p:tav tm="100000">
                                          <p:val>
                                            <p:strVal val="#ppt_x"/>
                                          </p:val>
                                        </p:tav>
                                      </p:tavLst>
                                    </p:anim>
                                    <p:anim calcmode="lin" valueType="num">
                                      <p:cBhvr additive="base">
                                        <p:cTn id="14"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6625"/>
                                        </p:tgtEl>
                                        <p:attrNameLst>
                                          <p:attrName>style.visibility</p:attrName>
                                        </p:attrNameLst>
                                      </p:cBhvr>
                                      <p:to>
                                        <p:strVal val="visible"/>
                                      </p:to>
                                    </p:set>
                                    <p:anim calcmode="lin" valueType="num">
                                      <p:cBhvr additive="base">
                                        <p:cTn id="19" dur="2000" fill="hold"/>
                                        <p:tgtEl>
                                          <p:spTgt spid="26625"/>
                                        </p:tgtEl>
                                        <p:attrNameLst>
                                          <p:attrName>ppt_x</p:attrName>
                                        </p:attrNameLst>
                                      </p:cBhvr>
                                      <p:tavLst>
                                        <p:tav tm="0">
                                          <p:val>
                                            <p:strVal val="#ppt_x"/>
                                          </p:val>
                                        </p:tav>
                                        <p:tav tm="100000">
                                          <p:val>
                                            <p:strVal val="#ppt_x"/>
                                          </p:val>
                                        </p:tav>
                                      </p:tavLst>
                                    </p:anim>
                                    <p:anim calcmode="lin" valueType="num">
                                      <p:cBhvr additive="base">
                                        <p:cTn id="20" dur="2000" fill="hold"/>
                                        <p:tgtEl>
                                          <p:spTgt spid="266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ctrTitle" idx="4294967295"/>
          </p:nvPr>
        </p:nvSpPr>
        <p:spPr>
          <a:xfrm>
            <a:off x="0" y="1857375"/>
            <a:ext cx="6958013" cy="1571625"/>
          </a:xfrm>
        </p:spPr>
        <p:txBody>
          <a:bodyPr/>
          <a:lstStyle/>
          <a:p>
            <a:pPr algn="ctr"/>
            <a:r>
              <a:rPr lang="ru-RU" altLang="ru-RU" sz="3200" b="1" i="1">
                <a:solidFill>
                  <a:srgbClr val="FF0000"/>
                </a:solidFill>
              </a:rPr>
              <a:t/>
            </a:r>
            <a:br>
              <a:rPr lang="ru-RU" altLang="ru-RU" sz="3200" b="1" i="1">
                <a:solidFill>
                  <a:srgbClr val="FF0000"/>
                </a:solidFill>
              </a:rPr>
            </a:br>
            <a:r>
              <a:rPr lang="ru-RU" altLang="ru-RU" sz="3200" b="1" i="1">
                <a:solidFill>
                  <a:srgbClr val="FF0000"/>
                </a:solidFill>
              </a:rPr>
              <a:t/>
            </a:r>
            <a:br>
              <a:rPr lang="ru-RU" altLang="ru-RU" sz="3200" b="1" i="1">
                <a:solidFill>
                  <a:srgbClr val="FF0000"/>
                </a:solidFill>
              </a:rPr>
            </a:br>
            <a:r>
              <a:rPr lang="ru-RU" altLang="ru-RU" sz="3200" b="1" i="1">
                <a:solidFill>
                  <a:srgbClr val="FF0000"/>
                </a:solidFill>
              </a:rPr>
              <a:t/>
            </a:r>
            <a:br>
              <a:rPr lang="ru-RU" altLang="ru-RU" sz="3200" b="1" i="1">
                <a:solidFill>
                  <a:srgbClr val="FF0000"/>
                </a:solidFill>
              </a:rPr>
            </a:br>
            <a:r>
              <a:rPr lang="ru-RU" altLang="ru-RU" sz="3200" b="1" i="1">
                <a:solidFill>
                  <a:srgbClr val="FF0000"/>
                </a:solidFill>
              </a:rPr>
              <a:t/>
            </a:r>
            <a:br>
              <a:rPr lang="ru-RU" altLang="ru-RU" sz="3200" b="1" i="1">
                <a:solidFill>
                  <a:srgbClr val="FF0000"/>
                </a:solidFill>
              </a:rPr>
            </a:br>
            <a:r>
              <a:rPr lang="ru-RU" altLang="ru-RU" sz="3200" b="1" i="1">
                <a:solidFill>
                  <a:srgbClr val="FF0000"/>
                </a:solidFill>
              </a:rPr>
              <a:t>Вологодская область</a:t>
            </a:r>
            <a:br>
              <a:rPr lang="ru-RU" altLang="ru-RU" sz="3200" b="1" i="1">
                <a:solidFill>
                  <a:srgbClr val="FF0000"/>
                </a:solidFill>
              </a:rPr>
            </a:br>
            <a:r>
              <a:rPr lang="ru-RU" altLang="ru-RU" sz="2800" b="1" i="1" u="sng"/>
              <a:t/>
            </a:r>
            <a:br>
              <a:rPr lang="ru-RU" altLang="ru-RU" sz="2800" b="1" i="1" u="sng"/>
            </a:br>
            <a:r>
              <a:rPr lang="ru-RU" altLang="ru-RU" sz="2800" b="1" i="1"/>
              <a:t>    Вологодская область привлекательна и самобытна. Богатейшее культурно-историческое наследие, многочисленные памятники архитектуры и искусства, уникальный природно-рекреационный потенциал являются гордостью жителей региона. Это край белых ночей, голубых озер, лесных просторов и белокаменных старинных городов.</a:t>
            </a:r>
            <a:r>
              <a:rPr lang="ru-RU" altLang="ru-RU" sz="2800" i="1"/>
              <a:t/>
            </a:r>
            <a:br>
              <a:rPr lang="ru-RU" altLang="ru-RU" sz="2800" i="1"/>
            </a:br>
            <a:endParaRPr lang="ru-RU" altLang="ru-RU" sz="2800" i="1"/>
          </a:p>
        </p:txBody>
      </p:sp>
      <p:pic>
        <p:nvPicPr>
          <p:cNvPr id="276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5188" y="142875"/>
            <a:ext cx="15240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a:stretch>
            <a:fillRect/>
          </a:stretch>
        </p:blipFill>
        <p:spPr bwMode="auto">
          <a:xfrm>
            <a:off x="1500166" y="3214686"/>
            <a:ext cx="6215106" cy="3287960"/>
          </a:xfrm>
          <a:prstGeom prst="roundRect">
            <a:avLst/>
          </a:prstGeom>
          <a:ln w="6350" cap="sq" cmpd="thickThin">
            <a:noFill/>
            <a:prstDash val="solid"/>
            <a:miter lim="800000"/>
          </a:ln>
          <a:effectLst>
            <a:innerShdw blurRad="76200">
              <a:srgbClr val="000000"/>
            </a:innerShdw>
          </a:effectLst>
        </p:spPr>
      </p:pic>
      <p:sp>
        <p:nvSpPr>
          <p:cNvPr id="46083" name="Прямоугольник 3"/>
          <p:cNvSpPr>
            <a:spLocks noChangeArrowheads="1"/>
          </p:cNvSpPr>
          <p:nvPr/>
        </p:nvSpPr>
        <p:spPr bwMode="auto">
          <a:xfrm>
            <a:off x="500063" y="500063"/>
            <a:ext cx="7500937"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ru-RU" altLang="ru-RU" sz="2400"/>
              <a:t> Вода в озере очень чистая, а природа вокруг просто восхитительная: песчаные берега, березовые рощи, сосновые боры, чистейший воздух. Вечером, когда небо чистое, на берегу можно наблюдать красивые закаты: смешение красок, воздуха, воды … Просто завораживающее зрелище!</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s://encrypted-tbn2.gstatic.com/images?q=tbn:ANd9GcROtvVqG2Id2ImuWwG-aqjGf_9BXLMPk2MVjV0Q-9dxhHFCyJc1lw">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0" y="2924175"/>
            <a:ext cx="72009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2286000" y="500063"/>
            <a:ext cx="4572000" cy="2289175"/>
          </a:xfrm>
          <a:prstGeom prst="rect">
            <a:avLst/>
          </a:prstGeom>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ru-RU" altLang="ru-RU" sz="3600">
                <a:solidFill>
                  <a:srgbClr val="E1E119"/>
                </a:solidFill>
                <a:latin typeface="Calibri" pitchFamily="34" charset="0"/>
                <a:cs typeface="Times New Roman" pitchFamily="18" charset="0"/>
              </a:rPr>
              <a:t>Замерзает озеро обычно в конце ноября, вскрывается в начале мая. </a:t>
            </a:r>
            <a:endParaRPr lang="ru-RU" altLang="ru-RU" sz="3600">
              <a:solidFill>
                <a:srgbClr val="E1E119"/>
              </a:solidFill>
            </a:endParaRPr>
          </a:p>
        </p:txBody>
      </p:sp>
    </p:spTree>
  </p:cSld>
  <p:clrMapOvr>
    <a:masterClrMapping/>
  </p:clrMapOvr>
  <p:transition spd="med">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785813" y="1357313"/>
            <a:ext cx="7286625"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just"/>
            <a:r>
              <a:rPr lang="ru-RU" altLang="ru-RU" sz="4000"/>
              <a:t>Судьба уникального Белого озера в Вологодской области находится в руках человека, и будем надеяться, что эти руки станут наконец-то бережными.</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928813" y="2857500"/>
            <a:ext cx="55260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ru-RU" altLang="ru-RU" sz="4000"/>
              <a:t>Спасибо за внимание!</a:t>
            </a:r>
          </a:p>
        </p:txBody>
      </p:sp>
      <p:sp>
        <p:nvSpPr>
          <p:cNvPr id="49155" name="TextBox 2"/>
          <p:cNvSpPr txBox="1">
            <a:spLocks noChangeArrowheads="1"/>
          </p:cNvSpPr>
          <p:nvPr/>
        </p:nvSpPr>
        <p:spPr bwMode="auto">
          <a:xfrm>
            <a:off x="4643438" y="6215063"/>
            <a:ext cx="3998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ru-RU" altLang="ru-RU" b="1"/>
              <a:t>Подготовила : Подшивалова Е.Б</a:t>
            </a:r>
            <a:r>
              <a:rPr lang="ru-RU" altLang="ru-RU"/>
              <a:t>.</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3000" y="285750"/>
            <a:ext cx="6286500" cy="3081338"/>
          </a:xfrm>
          <a:prstGeom prst="rect">
            <a:avLst/>
          </a:prstGeom>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ru-RU" altLang="ru-RU" sz="2800">
                <a:solidFill>
                  <a:schemeClr val="hlink"/>
                </a:solidFill>
              </a:rPr>
              <a:t>Белое озеро</a:t>
            </a:r>
            <a:r>
              <a:rPr lang="ru-RU" altLang="ru-RU" sz="2800">
                <a:solidFill>
                  <a:srgbClr val="3668C4"/>
                </a:solidFill>
              </a:rPr>
              <a:t> </a:t>
            </a:r>
            <a:r>
              <a:rPr lang="ru-RU" altLang="ru-RU" sz="2800"/>
              <a:t>считается одним из самых крупных в России. Оно располагается на западе Вологодской области и имеет размеры 46 на 33 километра. Три реки впадают в него, а вытекает только одна. </a:t>
            </a:r>
          </a:p>
        </p:txBody>
      </p:sp>
      <p:pic>
        <p:nvPicPr>
          <p:cNvPr id="3" name="Рисунок 2" descr="Белое"/>
          <p:cNvPicPr/>
          <p:nvPr/>
        </p:nvPicPr>
        <p:blipFill>
          <a:blip r:embed="rId3" cstate="print">
            <a:extLst/>
          </a:blip>
          <a:srcRect/>
          <a:stretch>
            <a:fillRect/>
          </a:stretch>
        </p:blipFill>
        <p:spPr bwMode="auto">
          <a:xfrm>
            <a:off x="1561266" y="4090018"/>
            <a:ext cx="6180888" cy="2278800"/>
          </a:xfrm>
          <a:prstGeom prst="flowChartAlternateProcess">
            <a:avLst/>
          </a:prstGeom>
          <a:noFill/>
          <a:ln>
            <a:solidFill>
              <a:srgbClr val="00B0F0"/>
            </a:solidFill>
          </a:ln>
          <a:effectLst/>
        </p:spPr>
      </p:pic>
    </p:spTree>
    <p:custDataLst>
      <p:tags r:id="rId1"/>
    </p:custData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mph" presetSubtype="0" fill="hold" nodeType="clickEffect">
                                  <p:stCondLst>
                                    <p:cond delay="0"/>
                                  </p:stCondLst>
                                  <p:childTnLst>
                                    <p:animScale>
                                      <p:cBhvr>
                                        <p:cTn id="11"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title" idx="4294967295"/>
          </p:nvPr>
        </p:nvSpPr>
        <p:spPr>
          <a:xfrm>
            <a:off x="357188" y="214313"/>
            <a:ext cx="8229600" cy="2571750"/>
          </a:xfrm>
        </p:spPr>
        <p:txBody>
          <a:bodyPr/>
          <a:lstStyle/>
          <a:p>
            <a:r>
              <a:rPr lang="ru-RU" altLang="ru-RU" sz="3200"/>
              <a:t>Это восьмое по величине озеро в России имеет площадь водной поверхности 1284 кв. км., но из-за преимущественно низких берегов, площадь озера и береговая линия могут колебаться в течение года.</a:t>
            </a:r>
          </a:p>
        </p:txBody>
      </p:sp>
      <p:pic>
        <p:nvPicPr>
          <p:cNvPr id="4" name="Содержимое 3"/>
          <p:cNvPicPr>
            <a:picLocks noGrp="1"/>
          </p:cNvPicPr>
          <p:nvPr>
            <p:ph idx="4294967295"/>
          </p:nvPr>
        </p:nvPicPr>
        <p:blipFill>
          <a:blip r:embed="rId3" cstate="print"/>
          <a:srcRect/>
          <a:stretch>
            <a:fillRect/>
          </a:stretch>
        </p:blipFill>
        <p:spPr>
          <a:xfrm>
            <a:off x="1184252" y="2720603"/>
            <a:ext cx="6309913" cy="3960440"/>
          </a:xfrm>
          <a:prstGeom prst="ellipse">
            <a:avLst/>
          </a:prstGeom>
          <a:ln w="190500" cap="rnd">
            <a:solidFill>
              <a:srgbClr val="00B0F0"/>
            </a:solidFill>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ustDataLst>
      <p:tags r:id="rId1"/>
    </p:custDataLst>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Прямоугольник 3"/>
          <p:cNvSpPr>
            <a:spLocks noChangeArrowheads="1"/>
          </p:cNvSpPr>
          <p:nvPr/>
        </p:nvSpPr>
        <p:spPr bwMode="auto">
          <a:xfrm>
            <a:off x="1214438" y="1214438"/>
            <a:ext cx="6643687"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80000"/>
              </a:lnSpc>
            </a:pPr>
            <a:r>
              <a:rPr lang="ru-RU" altLang="ru-RU" sz="3600"/>
              <a:t>Свое же название озеро получило от вепсов (вепсы – это представители финно-угорской народности, проживающие около озера). На вепсском языке озеро называется «Vouktar», что обозначает «</a:t>
            </a:r>
            <a:r>
              <a:rPr lang="ru-RU" altLang="ru-RU" sz="3600" b="1"/>
              <a:t>Белоозеро</a:t>
            </a:r>
            <a:r>
              <a:rPr lang="ru-RU" altLang="ru-RU" sz="3600"/>
              <a:t>». Отсюда и пошло название Белое озеро.</a:t>
            </a:r>
          </a:p>
        </p:txBody>
      </p:sp>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Рисунок 1" descr="Белое озер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784350"/>
            <a:ext cx="8532813" cy="473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Прямоугольник 2"/>
          <p:cNvSpPr>
            <a:spLocks noChangeArrowheads="1"/>
          </p:cNvSpPr>
          <p:nvPr/>
        </p:nvSpPr>
        <p:spPr bwMode="auto">
          <a:xfrm>
            <a:off x="1000125" y="214313"/>
            <a:ext cx="7358063"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ru-RU" altLang="ru-RU" sz="3200">
                <a:solidFill>
                  <a:schemeClr val="hlink"/>
                </a:solidFill>
                <a:latin typeface="Calibri" pitchFamily="34" charset="0"/>
              </a:rPr>
              <a:t>Под действием ветра на озере образуются волны значительной высоты - до 1,5 м. </a:t>
            </a:r>
          </a:p>
        </p:txBody>
      </p:sp>
    </p:spTree>
    <p:custDataLst>
      <p:tags r:id="rId1"/>
    </p:custData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dissolve">
                                      <p:cBhvr>
                                        <p:cTn id="7" dur="1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Рисунок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700213"/>
            <a:ext cx="8532813"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0" y="285750"/>
            <a:ext cx="8215313" cy="1384300"/>
          </a:xfrm>
          <a:prstGeom prst="rect">
            <a:avLst/>
          </a:prstGeom>
        </p:spPr>
        <p:txBody>
          <a:bodyPr>
            <a:spAutoFit/>
          </a:bodyPr>
          <a:lstStyle/>
          <a:p>
            <a:pPr fontAlgn="auto">
              <a:spcBef>
                <a:spcPts val="0"/>
              </a:spcBef>
              <a:spcAft>
                <a:spcPts val="0"/>
              </a:spcAft>
              <a:defRPr/>
            </a:pPr>
            <a:r>
              <a:rPr lang="ru-RU" sz="2800" dirty="0">
                <a:solidFill>
                  <a:schemeClr val="accent6">
                    <a:lumMod val="50000"/>
                  </a:schemeClr>
                </a:solidFill>
                <a:latin typeface="+mn-lt"/>
              </a:rPr>
              <a:t>Берега пологие и почти не имеют бухт и заливов. Прибрежная водная растительность развита хорошо. Грунты илистые и илисто-песчаные. </a:t>
            </a:r>
          </a:p>
        </p:txBody>
      </p:sp>
    </p:spTree>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Белое озеро"/>
          <p:cNvPicPr>
            <a:picLocks noChangeAspect="1" noChangeArrowheads="1"/>
          </p:cNvPicPr>
          <p:nvPr/>
        </p:nvPicPr>
        <p:blipFill>
          <a:blip r:embed="rId3" cstate="print"/>
          <a:srcRect/>
          <a:stretch>
            <a:fillRect/>
          </a:stretch>
        </p:blipFill>
        <p:spPr bwMode="auto">
          <a:xfrm>
            <a:off x="300164" y="332656"/>
            <a:ext cx="8026668" cy="6264696"/>
          </a:xfrm>
          <a:prstGeom prst="roundRect">
            <a:avLst/>
          </a:prstGeom>
          <a:noFill/>
          <a:ln w="9525">
            <a:noFill/>
            <a:miter lim="800000"/>
            <a:headEnd/>
            <a:tailEnd/>
          </a:ln>
        </p:spPr>
      </p:pic>
    </p:spTree>
    <p:custDataLst>
      <p:tags r:id="rId1"/>
    </p:custData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3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Прямоугольник 1"/>
          <p:cNvSpPr>
            <a:spLocks noChangeArrowheads="1"/>
          </p:cNvSpPr>
          <p:nvPr/>
        </p:nvSpPr>
        <p:spPr bwMode="auto">
          <a:xfrm>
            <a:off x="285750" y="500063"/>
            <a:ext cx="43576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ru-RU" altLang="ru-RU" sz="2400" b="1">
                <a:latin typeface="Calibri" pitchFamily="34" charset="0"/>
              </a:rPr>
              <a:t>В настоящее время через Белое озеро проходит Волго-Балтийский водный путь, оно подперто водохранилищем (уровень озера на 2 метра выше изначального).</a:t>
            </a:r>
            <a:endParaRPr lang="ru-RU" altLang="ru-RU" sz="2400">
              <a:latin typeface="Calibri" pitchFamily="34" charset="0"/>
            </a:endParaRPr>
          </a:p>
        </p:txBody>
      </p:sp>
      <p:pic>
        <p:nvPicPr>
          <p:cNvPr id="34819"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285750"/>
            <a:ext cx="4070350"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3650" y="4005263"/>
            <a:ext cx="3643313"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925" y="3357563"/>
            <a:ext cx="3795713"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med">
    <p:dissolv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6|3.1|3.9"/>
</p:tagLst>
</file>

<file path=ppt/tags/tag10.xml><?xml version="1.0" encoding="utf-8"?>
<p:tagLst xmlns:a="http://schemas.openxmlformats.org/drawingml/2006/main" xmlns:r="http://schemas.openxmlformats.org/officeDocument/2006/relationships" xmlns:p="http://schemas.openxmlformats.org/presentationml/2006/main">
  <p:tag name="TIMING" val="|0.8"/>
</p:tagLst>
</file>

<file path=ppt/tags/tag11.xml><?xml version="1.0" encoding="utf-8"?>
<p:tagLst xmlns:a="http://schemas.openxmlformats.org/drawingml/2006/main" xmlns:r="http://schemas.openxmlformats.org/officeDocument/2006/relationships" xmlns:p="http://schemas.openxmlformats.org/presentationml/2006/main">
  <p:tag name="TIMING" val="|2|3.2"/>
</p:tagLst>
</file>

<file path=ppt/tags/tag12.xml><?xml version="1.0" encoding="utf-8"?>
<p:tagLst xmlns:a="http://schemas.openxmlformats.org/drawingml/2006/main" xmlns:r="http://schemas.openxmlformats.org/officeDocument/2006/relationships" xmlns:p="http://schemas.openxmlformats.org/presentationml/2006/main">
  <p:tag name="TIMING" val="|1.2"/>
</p:tagLst>
</file>

<file path=ppt/tags/tag2.xml><?xml version="1.0" encoding="utf-8"?>
<p:tagLst xmlns:a="http://schemas.openxmlformats.org/drawingml/2006/main" xmlns:r="http://schemas.openxmlformats.org/officeDocument/2006/relationships" xmlns:p="http://schemas.openxmlformats.org/presentationml/2006/main">
  <p:tag name="TIMING" val="|0.5|4.4"/>
</p:tagLst>
</file>

<file path=ppt/tags/tag3.xml><?xml version="1.0" encoding="utf-8"?>
<p:tagLst xmlns:a="http://schemas.openxmlformats.org/drawingml/2006/main" xmlns:r="http://schemas.openxmlformats.org/officeDocument/2006/relationships" xmlns:p="http://schemas.openxmlformats.org/presentationml/2006/main">
  <p:tag name="TIMING" val="|4.9"/>
</p:tagLst>
</file>

<file path=ppt/tags/tag4.xml><?xml version="1.0" encoding="utf-8"?>
<p:tagLst xmlns:a="http://schemas.openxmlformats.org/drawingml/2006/main" xmlns:r="http://schemas.openxmlformats.org/officeDocument/2006/relationships" xmlns:p="http://schemas.openxmlformats.org/presentationml/2006/main">
  <p:tag name="TIMING" val="|0.4"/>
</p:tagLst>
</file>

<file path=ppt/tags/tag5.xml><?xml version="1.0" encoding="utf-8"?>
<p:tagLst xmlns:a="http://schemas.openxmlformats.org/drawingml/2006/main" xmlns:r="http://schemas.openxmlformats.org/officeDocument/2006/relationships" xmlns:p="http://schemas.openxmlformats.org/presentationml/2006/main">
  <p:tag name="TIMING" val="|2"/>
</p:tagLst>
</file>

<file path=ppt/tags/tag6.xml><?xml version="1.0" encoding="utf-8"?>
<p:tagLst xmlns:a="http://schemas.openxmlformats.org/drawingml/2006/main" xmlns:r="http://schemas.openxmlformats.org/officeDocument/2006/relationships" xmlns:p="http://schemas.openxmlformats.org/presentationml/2006/main">
  <p:tag name="TIMING" val="|2.1|2.7"/>
</p:tagLst>
</file>

<file path=ppt/tags/tag7.xml><?xml version="1.0" encoding="utf-8"?>
<p:tagLst xmlns:a="http://schemas.openxmlformats.org/drawingml/2006/main" xmlns:r="http://schemas.openxmlformats.org/officeDocument/2006/relationships" xmlns:p="http://schemas.openxmlformats.org/presentationml/2006/main">
  <p:tag name="TIMING" val="|1.7"/>
</p:tagLst>
</file>

<file path=ppt/tags/tag8.xml><?xml version="1.0" encoding="utf-8"?>
<p:tagLst xmlns:a="http://schemas.openxmlformats.org/drawingml/2006/main" xmlns:r="http://schemas.openxmlformats.org/officeDocument/2006/relationships" xmlns:p="http://schemas.openxmlformats.org/presentationml/2006/main">
  <p:tag name="TIMING" val="|0.5|6.6|1.9"/>
</p:tagLst>
</file>

<file path=ppt/tags/tag9.xml><?xml version="1.0" encoding="utf-8"?>
<p:tagLst xmlns:a="http://schemas.openxmlformats.org/drawingml/2006/main" xmlns:r="http://schemas.openxmlformats.org/officeDocument/2006/relationships" xmlns:p="http://schemas.openxmlformats.org/presentationml/2006/main">
  <p:tag name="TIMING" val="|5.7"/>
</p:tagLst>
</file>

<file path=ppt/theme/theme1.xml><?xml version="1.0" encoding="utf-8"?>
<a:theme xmlns:a="http://schemas.openxmlformats.org/drawingml/2006/main" name="Океан">
  <a:themeElements>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Океан">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Океан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Океан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Океан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Океан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Океан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Океан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Океан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Ocean</Template>
  <TotalTime>24</TotalTime>
  <Words>552</Words>
  <Application>Microsoft Office PowerPoint</Application>
  <PresentationFormat>Экран (4:3)</PresentationFormat>
  <Paragraphs>23</Paragraphs>
  <Slides>23</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Океан</vt:lpstr>
      <vt:lpstr>ЖЕМЧУЖИНА ВОЛОГОДСКОЙ ОБЛАСТИ</vt:lpstr>
      <vt:lpstr>    Вологодская область      Вологодская область привлекательна и самобытна. Богатейшее культурно-историческое наследие, многочисленные памятники архитектуры и искусства, уникальный природно-рекреационный потенциал являются гордостью жителей региона. Это край белых ночей, голубых озер, лесных просторов и белокаменных старинных городов. </vt:lpstr>
      <vt:lpstr>Презентация PowerPoint</vt:lpstr>
      <vt:lpstr>Это восьмое по величине озеро в России имеет площадь водной поверхности 1284 кв. км., но из-за преимущественно низких берегов, площадь озера и береговая линия могут колебаться в течение года.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ЖЕМЧУЖИНА ВОЛОГОДСКОЙ ОБЛАСТИ</dc:title>
  <dc:creator>Пользователь</dc:creator>
  <cp:lastModifiedBy>Евгений С. Крокун</cp:lastModifiedBy>
  <cp:revision>11</cp:revision>
  <dcterms:created xsi:type="dcterms:W3CDTF">2014-06-20T07:18:38Z</dcterms:created>
  <dcterms:modified xsi:type="dcterms:W3CDTF">2014-06-20T10:39:30Z</dcterms:modified>
</cp:coreProperties>
</file>