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9" r:id="rId5"/>
    <p:sldId id="267" r:id="rId6"/>
    <p:sldId id="268" r:id="rId7"/>
    <p:sldId id="259" r:id="rId8"/>
    <p:sldId id="260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84" d="100"/>
          <a:sy n="84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689A6-37F7-4013-AFD8-1541B5945BD7}" type="datetimeFigureOut">
              <a:rPr lang="ru-RU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81F3C2-85BB-44E6-9DAA-8B7C2A20D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3F1C0-CA0D-437D-AFE3-A8E9383A1862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4740-4104-4F7A-84DB-24D07DA02383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3DF4-3CE0-463D-87CA-C48C6FA2E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5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5C02-8F2C-4BF7-BC52-185D4A462710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3AFC-6915-46A4-A706-FDAF5FDC4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F889-A367-4CC3-8950-4D68443C1DF3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5CF5-C745-40C3-A18D-88DF244CD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8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38B1-958B-4F9C-BBD6-09BA83CAC5E7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8775-AF71-4685-A845-8BC1E9C67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936D-2E21-45ED-B977-45759A44F493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3F8E-D14E-43B4-BE62-B8C5646A4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2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8F05-8E8B-4254-85BA-BBC0AC75F75B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964-6214-466B-9965-EB6F39183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2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3909-4D31-4F21-9AF2-97D23DB8589F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89F5-2843-4D84-B66A-800289DE3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772B-FDC7-4495-8DBC-8F6F3C85F1D4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D5F3-34D3-47C1-A179-4463C3892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9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8EB5-EAB3-47AA-AC73-017D0181F267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01E7-F3CE-44BC-9835-30B712E84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1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EAB3-D70E-4FE9-A4BF-CCA845C76196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4377-212B-47F8-A922-9660F9C6F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D775-A9FB-4990-819C-719871682379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4403-EACE-4015-A05D-6474AEB68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1E33C-0A5A-4A17-9221-0F8DC1767FBE}" type="datetimeFigureOut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C505E-9F82-4B1A-ADA8-BECDF2AE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3000" y="1295400"/>
            <a:ext cx="6858000" cy="2305050"/>
          </a:xfrm>
        </p:spPr>
        <p:txBody>
          <a:bodyPr/>
          <a:lstStyle/>
          <a:p>
            <a:pPr eaLnBrk="1" hangingPunct="1"/>
            <a:r>
              <a:rPr lang="ru-RU" altLang="ru-RU" sz="6000" b="1" i="1" smtClean="0">
                <a:solidFill>
                  <a:srgbClr val="663300"/>
                </a:solidFill>
              </a:rPr>
              <a:t>Мой любимый город!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i="1" smtClean="0">
                <a:solidFill>
                  <a:srgbClr val="996600"/>
                </a:solidFill>
              </a:rPr>
              <a:t>Авторский коллектив НДОУ «Детский сад №80» ОАО РЖД. Группа № 9 «Гномики».</a:t>
            </a:r>
          </a:p>
        </p:txBody>
      </p:sp>
    </p:spTree>
    <p:custDataLst>
      <p:tags r:id="rId1"/>
    </p:custDataLst>
  </p:cSld>
  <p:clrMapOvr>
    <a:masterClrMapping/>
  </p:clrMapOvr>
  <p:transition advTm="6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762000"/>
            <a:ext cx="7315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b="1" i="1" smtClean="0">
                <a:solidFill>
                  <a:srgbClr val="663300"/>
                </a:solidFill>
              </a:rPr>
              <a:t>О, Вологда, любовь моя!</a:t>
            </a:r>
          </a:p>
          <a:p>
            <a:pPr algn="ctr">
              <a:buFont typeface="Arial" charset="0"/>
              <a:buNone/>
            </a:pPr>
            <a:r>
              <a:rPr lang="ru-RU" altLang="ru-RU" b="1" i="1" smtClean="0">
                <a:solidFill>
                  <a:srgbClr val="663300"/>
                </a:solidFill>
              </a:rPr>
              <a:t>Давно об этом понял я, -</a:t>
            </a:r>
          </a:p>
          <a:p>
            <a:pPr algn="ctr">
              <a:buFont typeface="Arial" charset="0"/>
              <a:buNone/>
            </a:pPr>
            <a:r>
              <a:rPr lang="ru-RU" altLang="ru-RU" b="1" i="1" smtClean="0">
                <a:solidFill>
                  <a:srgbClr val="663300"/>
                </a:solidFill>
              </a:rPr>
              <a:t>Тебя нет краше на земле!</a:t>
            </a:r>
          </a:p>
        </p:txBody>
      </p:sp>
      <p:pic>
        <p:nvPicPr>
          <p:cNvPr id="25602" name="Picture 2" descr="C:\Алёна\я люблю вологду\фото\010620112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362200"/>
            <a:ext cx="5221817" cy="3916363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995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4478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663300"/>
                </a:solidFill>
              </a:rPr>
              <a:t>Спасибо за внимание!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295400" y="3657600"/>
            <a:ext cx="6248400" cy="2362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smtClean="0"/>
              <a:t>     </a:t>
            </a:r>
            <a:r>
              <a:rPr lang="ru-RU" altLang="ru-RU" sz="2000" i="1" smtClean="0">
                <a:solidFill>
                  <a:srgbClr val="663300"/>
                </a:solidFill>
              </a:rPr>
              <a:t>Стихи: А.Пантюхина и Р.Жуковского.</a:t>
            </a:r>
          </a:p>
          <a:p>
            <a:pPr>
              <a:buFont typeface="Arial" charset="0"/>
              <a:buNone/>
            </a:pPr>
            <a:r>
              <a:rPr lang="ru-RU" altLang="ru-RU" sz="2000" i="1" smtClean="0">
                <a:solidFill>
                  <a:srgbClr val="663300"/>
                </a:solidFill>
              </a:rPr>
              <a:t>     Фотографии предоставил авторский коллектив группы.</a:t>
            </a:r>
          </a:p>
          <a:p>
            <a:pPr>
              <a:buFont typeface="Arial" charset="0"/>
              <a:buNone/>
            </a:pPr>
            <a:r>
              <a:rPr lang="ru-RU" altLang="ru-RU" sz="2000" i="1" smtClean="0">
                <a:solidFill>
                  <a:srgbClr val="663300"/>
                </a:solidFill>
              </a:rPr>
              <a:t>      Программное обеспечение:  Астра Е.А.</a:t>
            </a:r>
          </a:p>
          <a:p>
            <a:pPr>
              <a:buFont typeface="Arial" charset="0"/>
              <a:buNone/>
            </a:pPr>
            <a:endParaRPr lang="en-US" altLang="ru-RU" sz="2000" i="1" smtClean="0">
              <a:solidFill>
                <a:srgbClr val="663300"/>
              </a:solidFill>
            </a:endParaRPr>
          </a:p>
          <a:p>
            <a:pPr>
              <a:buFont typeface="Arial" charset="0"/>
              <a:buNone/>
            </a:pPr>
            <a:r>
              <a:rPr lang="en-US" altLang="ru-RU" sz="2000" i="1" smtClean="0">
                <a:solidFill>
                  <a:srgbClr val="663300"/>
                </a:solidFill>
              </a:rPr>
              <a:t>      </a:t>
            </a:r>
            <a:r>
              <a:rPr lang="ru-RU" altLang="ru-RU" sz="2000" i="1" smtClean="0">
                <a:solidFill>
                  <a:srgbClr val="663300"/>
                </a:solidFill>
              </a:rPr>
              <a:t>                         Вологда 2014 год</a:t>
            </a:r>
          </a:p>
        </p:txBody>
      </p:sp>
    </p:spTree>
    <p:custDataLst>
      <p:tags r:id="rId1"/>
    </p:custDataLst>
  </p:cSld>
  <p:clrMapOvr>
    <a:masterClrMapping/>
  </p:clrMapOvr>
  <p:transition advTm="136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2800" b="1" i="1" u="sng" smtClean="0">
                <a:solidFill>
                  <a:srgbClr val="663300"/>
                </a:solidFill>
              </a:rPr>
              <a:t>Рома Жуковский  -  "Вологда"</a:t>
            </a:r>
            <a:endParaRPr lang="ru-RU" altLang="ru-RU" sz="2800" i="1" u="sng" smtClean="0">
              <a:solidFill>
                <a:srgbClr val="663300"/>
              </a:solidFill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1219200" y="1066800"/>
            <a:ext cx="7315200" cy="510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b="1" i="1" smtClean="0">
                <a:solidFill>
                  <a:srgbClr val="663300"/>
                </a:solidFill>
              </a:rPr>
              <a:t>На соборной горке</a:t>
            </a:r>
          </a:p>
          <a:p>
            <a:pPr>
              <a:buFont typeface="Arial" charset="0"/>
              <a:buNone/>
            </a:pPr>
            <a:r>
              <a:rPr lang="ru-RU" altLang="ru-RU" sz="2000" b="1" i="1" smtClean="0">
                <a:solidFill>
                  <a:srgbClr val="663300"/>
                </a:solidFill>
              </a:rPr>
              <a:t>   Отдыхают зорьки,</a:t>
            </a:r>
            <a:endParaRPr lang="en-US" altLang="ru-RU" sz="2000" b="1" i="1" smtClean="0">
              <a:solidFill>
                <a:srgbClr val="663300"/>
              </a:solidFill>
            </a:endParaRPr>
          </a:p>
          <a:p>
            <a:pPr>
              <a:buFont typeface="Arial" charset="0"/>
              <a:buNone/>
            </a:pPr>
            <a:r>
              <a:rPr lang="en-US" altLang="ru-RU" sz="2000" b="1" i="1" smtClean="0">
                <a:solidFill>
                  <a:srgbClr val="663300"/>
                </a:solidFill>
              </a:rPr>
              <a:t>      </a:t>
            </a:r>
            <a:r>
              <a:rPr lang="ru-RU" altLang="ru-RU" sz="2000" b="1" i="1" smtClean="0">
                <a:solidFill>
                  <a:srgbClr val="663300"/>
                </a:solidFill>
              </a:rPr>
              <a:t>На соборной горке -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Тишь и благодать,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Колоколен звоны,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Светлые иконы...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Как люблю все это -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Мне не передать.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Вологда родная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Все я принимаю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Из твоих березовых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   Материнских рук: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      Школы и заводы,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         Стройки, пароходы.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            И твою улыбку,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                                       Мой надежный друг.</a:t>
            </a:r>
          </a:p>
        </p:txBody>
      </p:sp>
      <p:pic>
        <p:nvPicPr>
          <p:cNvPr id="3076" name="Picture 4" descr="C:\Алёна\фотографии\Вологда\f77803226a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366087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Алёна\я люблю вологду\IMG_4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26670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Алёна\я люблю вологду\rRu_73tej1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00400"/>
            <a:ext cx="2819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54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altLang="ru-RU" sz="2000" b="1" i="1" smtClean="0">
                <a:solidFill>
                  <a:srgbClr val="663300"/>
                </a:solidFill>
              </a:rPr>
              <a:t>Любим мы гулять с нашими детками по городу. 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Ведь он красив в любое время года. </a:t>
            </a:r>
            <a:br>
              <a:rPr lang="ru-RU" altLang="ru-RU" sz="2000" b="1" i="1" smtClean="0">
                <a:solidFill>
                  <a:srgbClr val="663300"/>
                </a:solidFill>
              </a:rPr>
            </a:br>
            <a:r>
              <a:rPr lang="ru-RU" altLang="ru-RU" sz="2000" b="1" i="1" smtClean="0">
                <a:solidFill>
                  <a:srgbClr val="663300"/>
                </a:solidFill>
              </a:rPr>
              <a:t>Уже с ранних лет знакомим их со своей малой родиной.</a:t>
            </a:r>
          </a:p>
        </p:txBody>
      </p:sp>
      <p:pic>
        <p:nvPicPr>
          <p:cNvPr id="4101" name="Picture 5" descr="C:\Алёна\я люблю вологду\T1orv3PEBM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057400"/>
            <a:ext cx="2743200" cy="3121485"/>
          </a:xfrm>
          <a:effectLst>
            <a:softEdge rad="112500"/>
          </a:effectLst>
        </p:spPr>
      </p:pic>
      <p:pic>
        <p:nvPicPr>
          <p:cNvPr id="4102" name="Picture 6" descr="C:\Алёна\я люблю вологду\2EOEAVaUJx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199" y="1905000"/>
            <a:ext cx="3559707" cy="2667000"/>
          </a:xfrm>
          <a:effectLst>
            <a:softEdge rad="112500"/>
          </a:effectLst>
        </p:spPr>
      </p:pic>
      <p:pic>
        <p:nvPicPr>
          <p:cNvPr id="2" name="Picture 5" descr="C:\Алёна\я люблю вологду\qvHRRL8Wa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62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21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Алёна\я люблю вологду\HnQRVhT7_Q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685800"/>
            <a:ext cx="3962400" cy="2971800"/>
          </a:xfrm>
          <a:effectLst>
            <a:softEdge rad="112500"/>
          </a:effectLst>
        </p:spPr>
      </p:pic>
      <p:pic>
        <p:nvPicPr>
          <p:cNvPr id="27652" name="Picture 4" descr="C:\Алёна\я люблю вологду\img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2362200" cy="357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Алёна\я люблю вологду\z_cff6dd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3528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Алёна\я люблю вологду\sFP1otakX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828800" y="3886200"/>
            <a:ext cx="3657600" cy="2743200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3300"/>
                </a:solidFill>
              </a:rPr>
              <a:t>А какую радость вызывают у детей </a:t>
            </a:r>
            <a:br>
              <a:rPr lang="ru-RU" altLang="ru-RU" sz="2400" b="1" i="1" smtClean="0">
                <a:solidFill>
                  <a:srgbClr val="663300"/>
                </a:solidFill>
              </a:rPr>
            </a:br>
            <a:r>
              <a:rPr lang="ru-RU" altLang="ru-RU" sz="2400" b="1" i="1" smtClean="0">
                <a:solidFill>
                  <a:srgbClr val="663300"/>
                </a:solidFill>
              </a:rPr>
              <a:t>разные развлечения и аттракционы!</a:t>
            </a:r>
          </a:p>
        </p:txBody>
      </p:sp>
      <p:pic>
        <p:nvPicPr>
          <p:cNvPr id="25602" name="Picture 2" descr="C:\Алёна\я люблю вологду\img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00200"/>
            <a:ext cx="3579828" cy="2362200"/>
          </a:xfrm>
          <a:effectLst>
            <a:softEdge rad="112500"/>
          </a:effectLst>
        </p:spPr>
      </p:pic>
      <p:pic>
        <p:nvPicPr>
          <p:cNvPr id="25603" name="Picture 3" descr="C:\Алёна\я люблю вологду\img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1676400"/>
            <a:ext cx="3276600" cy="2167626"/>
          </a:xfrm>
          <a:effectLst>
            <a:softEdge rad="112500"/>
          </a:effectLst>
        </p:spPr>
      </p:pic>
      <p:pic>
        <p:nvPicPr>
          <p:cNvPr id="25604" name="Picture 4" descr="C:\Алёна\я люблю вологду\img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86200"/>
            <a:ext cx="3429000" cy="222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Алёна\я люблю вологду\rag4MGr7Q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9624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44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3300"/>
                </a:solidFill>
              </a:rPr>
              <a:t>Не забываем мы про музеи и театры. </a:t>
            </a:r>
          </a:p>
        </p:txBody>
      </p:sp>
      <p:pic>
        <p:nvPicPr>
          <p:cNvPr id="26627" name="Picture 3" descr="C:\Алёна\я люблю вологду\z_b59cb66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752600"/>
            <a:ext cx="2800350" cy="3733800"/>
          </a:xfrm>
          <a:effectLst>
            <a:softEdge rad="112500"/>
          </a:effectLst>
        </p:spPr>
      </p:pic>
      <p:pic>
        <p:nvPicPr>
          <p:cNvPr id="9" name="Picture 4" descr="C:\Алёна\я люблю вологду\YPz9qYAq5r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295400"/>
            <a:ext cx="3454400" cy="2590800"/>
          </a:xfrm>
          <a:effectLst>
            <a:softEdge rad="112500"/>
          </a:effectLst>
        </p:spPr>
      </p:pic>
      <p:pic>
        <p:nvPicPr>
          <p:cNvPr id="26629" name="Picture 5" descr="C:\Алёна\я люблю вологду\INLSwVIt_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8862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22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3300"/>
                </a:solidFill>
              </a:rPr>
              <a:t>Украшает наш город </a:t>
            </a:r>
            <a:br>
              <a:rPr lang="ru-RU" altLang="ru-RU" sz="2400" b="1" i="1" smtClean="0">
                <a:solidFill>
                  <a:srgbClr val="663300"/>
                </a:solidFill>
              </a:rPr>
            </a:br>
            <a:r>
              <a:rPr lang="ru-RU" altLang="ru-RU" sz="2400" b="1" i="1" smtClean="0">
                <a:solidFill>
                  <a:srgbClr val="663300"/>
                </a:solidFill>
              </a:rPr>
              <a:t>множество куполов и белоснежных церквей… </a:t>
            </a:r>
            <a:br>
              <a:rPr lang="ru-RU" altLang="ru-RU" sz="2400" b="1" i="1" smtClean="0">
                <a:solidFill>
                  <a:srgbClr val="663300"/>
                </a:solidFill>
              </a:rPr>
            </a:br>
            <a:r>
              <a:rPr lang="ru-RU" altLang="ru-RU" sz="2400" b="1" i="1" smtClean="0">
                <a:solidFill>
                  <a:srgbClr val="663300"/>
                </a:solidFill>
              </a:rPr>
              <a:t>Так и хочется их нарисовать или смастерить!</a:t>
            </a:r>
          </a:p>
        </p:txBody>
      </p:sp>
      <p:pic>
        <p:nvPicPr>
          <p:cNvPr id="14" name="Picture 6" descr="C:\Алёна\фотографии\детский сад выпуск 2013 года\из опыта работы\открытый урок 9гр март 2011 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1" name="Picture 7" descr="C:\Алёна\фотографии\детский сад выпуск 2013 года\из опыта работы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981200"/>
            <a:ext cx="2787470" cy="2819400"/>
          </a:xfrm>
          <a:effectLst>
            <a:softEdge rad="112500"/>
          </a:effectLst>
        </p:spPr>
      </p:pic>
      <p:pic>
        <p:nvPicPr>
          <p:cNvPr id="8198" name="Picture 6" descr="C:\Алёна\я люблю вологду\фото\S4300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67000" y="4038600"/>
            <a:ext cx="3479800" cy="2609850"/>
          </a:xfrm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7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ru-RU" altLang="ru-RU" sz="2400" b="1" i="1" smtClean="0">
                <a:solidFill>
                  <a:srgbClr val="663300"/>
                </a:solidFill>
              </a:rPr>
              <a:t>А</a:t>
            </a:r>
            <a:r>
              <a:rPr lang="ru-RU" altLang="ru-RU" sz="4800" b="1" i="1" smtClean="0">
                <a:solidFill>
                  <a:srgbClr val="663300"/>
                </a:solidFill>
              </a:rPr>
              <a:t> </a:t>
            </a:r>
            <a:r>
              <a:rPr lang="ru-RU" altLang="ru-RU" sz="2400" b="1" i="1" smtClean="0">
                <a:solidFill>
                  <a:srgbClr val="663300"/>
                </a:solidFill>
              </a:rPr>
              <a:t>как приятно пройтись по набережной… </a:t>
            </a:r>
            <a:br>
              <a:rPr lang="ru-RU" altLang="ru-RU" sz="2400" b="1" i="1" smtClean="0">
                <a:solidFill>
                  <a:srgbClr val="663300"/>
                </a:solidFill>
              </a:rPr>
            </a:br>
            <a:r>
              <a:rPr lang="ru-RU" altLang="ru-RU" sz="2400" b="1" i="1" smtClean="0">
                <a:solidFill>
                  <a:srgbClr val="663300"/>
                </a:solidFill>
              </a:rPr>
              <a:t>Там очень красиво и уютно!</a:t>
            </a:r>
          </a:p>
        </p:txBody>
      </p:sp>
      <p:pic>
        <p:nvPicPr>
          <p:cNvPr id="17412" name="Picture 4" descr="C:\Алёна\я люблю вологду\IMG_4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52600"/>
            <a:ext cx="3429000" cy="2286000"/>
          </a:xfrm>
          <a:effectLst>
            <a:softEdge rad="112500"/>
          </a:effectLst>
        </p:spPr>
      </p:pic>
      <p:pic>
        <p:nvPicPr>
          <p:cNvPr id="6" name="Picture 5" descr="C:\Алёна\я люблю вологду\P1130769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752600"/>
            <a:ext cx="2971800" cy="2228850"/>
          </a:xfrm>
          <a:effectLst>
            <a:softEdge rad="112500"/>
          </a:effectLst>
        </p:spPr>
      </p:pic>
      <p:pic>
        <p:nvPicPr>
          <p:cNvPr id="7" name="Picture 2" descr="C:\Алёна\фотографии\как мы гуляем по городу\100420111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114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Picture 4" descr="C:\Алёна\фотографии\как мы гуляем по городу\101020101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0386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442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altLang="ru-RU" sz="2800" b="1" i="1" u="sng" smtClean="0">
                <a:solidFill>
                  <a:srgbClr val="663300"/>
                </a:solidFill>
              </a:rPr>
              <a:t>Александр Пантюхин  -  «Вологда»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14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i="1" smtClean="0">
                <a:solidFill>
                  <a:srgbClr val="663300"/>
                </a:solidFill>
              </a:rPr>
              <a:t>      Сердцу мила и нет её краше,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Тиха и уютна родина наша.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А как знакомы эти слова-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Резной палисад и кружева.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Аккуратные дворики радуют глаз,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Я пройду, улыбнувшись, мимо них каждый раз.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Вот и туристов становится больше,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Они хотят погостить здесь подольше.</a:t>
            </a:r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600" smtClean="0"/>
              <a:t>       </a:t>
            </a:r>
            <a:r>
              <a:rPr lang="ru-RU" altLang="ru-RU" sz="2000" i="1" smtClean="0">
                <a:solidFill>
                  <a:srgbClr val="663300"/>
                </a:solidFill>
              </a:rPr>
              <a:t>Любим её зелень аллей,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Окаем все, и кругом веселей!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Главное, чем мы можем гордиться,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Довелось здесь когда то на свет появиться.</a:t>
            </a:r>
            <a:br>
              <a:rPr lang="ru-RU" altLang="ru-RU" sz="2000" i="1" smtClean="0">
                <a:solidFill>
                  <a:srgbClr val="663300"/>
                </a:solidFill>
              </a:rPr>
            </a:br>
            <a:r>
              <a:rPr lang="ru-RU" altLang="ru-RU" sz="2000" i="1" smtClean="0">
                <a:solidFill>
                  <a:srgbClr val="663300"/>
                </a:solidFill>
              </a:rPr>
              <a:t>А какой город? Уже догадались? В наших сердцах она навеки осталась!!!</a:t>
            </a:r>
          </a:p>
        </p:txBody>
      </p:sp>
      <p:pic>
        <p:nvPicPr>
          <p:cNvPr id="8" name="Picture 6" descr="C:\Алёна\я люблю вологду\rRu_73tej1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958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53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allAtOnce"/>
      <p:bldP spid="1024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1.7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2.3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2.5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2.4|2.3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4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2.6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2.3|2.5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6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139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Constantia</vt:lpstr>
      <vt:lpstr>Calibri</vt:lpstr>
      <vt:lpstr>Office Theme</vt:lpstr>
      <vt:lpstr>Мой любимый город!</vt:lpstr>
      <vt:lpstr>Рома Жуковский  -  "Вологда"</vt:lpstr>
      <vt:lpstr>Любим мы гулять с нашими детками по городу.  Ведь он красив в любое время года.  Уже с ранних лет знакомим их со своей малой родиной.</vt:lpstr>
      <vt:lpstr>Презентация PowerPoint</vt:lpstr>
      <vt:lpstr>А какую радость вызывают у детей  разные развлечения и аттракционы!</vt:lpstr>
      <vt:lpstr>Не забываем мы про музеи и театры. </vt:lpstr>
      <vt:lpstr>Украшает наш город  множество куполов и белоснежных церквей…  Так и хочется их нарисовать или смастерить!</vt:lpstr>
      <vt:lpstr>А как приятно пройтись по набережной…  Там очень красиво и уютно!</vt:lpstr>
      <vt:lpstr>Александр Пантюхин  -  «Вологда»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Евгений С. Крокун</cp:lastModifiedBy>
  <cp:revision>61</cp:revision>
  <dcterms:created xsi:type="dcterms:W3CDTF">2011-11-05T05:47:16Z</dcterms:created>
  <dcterms:modified xsi:type="dcterms:W3CDTF">2014-06-19T08:14:14Z</dcterms:modified>
</cp:coreProperties>
</file>